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370" r:id="rId2"/>
    <p:sldId id="372" r:id="rId3"/>
    <p:sldId id="373" r:id="rId4"/>
  </p:sldIdLst>
  <p:sldSz cx="12192000" cy="6858000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Calibri Light" panose="020F0302020204030204" pitchFamily="34" charset="0"/>
      <p:regular r:id="rId9"/>
      <p:italic r:id="rId10"/>
    </p:embeddedFont>
    <p:embeddedFont>
      <p:font typeface="Ubuntu" panose="020B0604020202020204" charset="0"/>
      <p:regular r:id="rId11"/>
      <p:bold r:id="rId12"/>
      <p:italic r:id="rId13"/>
      <p:boldItalic r:id="rId14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3B56"/>
    <a:srgbClr val="FF0062"/>
    <a:srgbClr val="FFA5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74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presProps" Target="presProps.xml"/><Relationship Id="rId10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font" Target="fonts/font5.fntdata"/><Relationship Id="rId14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CAFA89-649A-4CD4-8CA0-922BD950A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B9034C3-6623-4312-ACFB-C94C4A14F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F4247F-4748-4C83-86EB-35ADCD5DB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16/10/2021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0E6219-BDEB-4EE1-A175-07A7C2073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DE246E-C529-439F-BD09-1F68055F5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5586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B054AC-3FFF-4D8F-9C52-EA16C149A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9BE6E91-6808-4727-B8A7-FD95BB76E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22F412-A405-47F4-A872-8F31E63DD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16/10/2021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911309-6394-40FD-9219-93572412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7E88C8-E45A-47E6-B5DB-2C5BED4D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84487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77EAF5F-01EC-4C8E-92E4-8EA72B1271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B37C742-8933-4BA5-BEE2-40CF150E1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7DBD54-366D-4902-A024-B9992F92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16/10/2021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5AAD18-E834-4B76-B93C-FC8C7F030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9693C3-6EA5-4E9A-8D79-E4483968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8667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92E5BB-C2E2-4BCD-A8D7-9FD01095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1201FE-32DD-4709-B8F2-7A4C7AD93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E3ACE2-4C48-4B09-89C6-F43A43C43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16/10/2021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595509-0E09-4AC8-BF64-40CD9721E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B3D477-DB13-4157-9F78-8967E6FD7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466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969F0E-40B8-4860-AFD1-F14DE6EAF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6F8B3B-5A68-48FA-982F-BB0B35317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448117-10BA-43D8-903D-218E032EB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16/10/2021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C6AF83-72C1-49D9-A8D7-6149D8533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D4664A-BA81-4942-86A1-94E763AAD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6498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919E2-D330-4B7C-BB7A-FA6F5105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66D0EF-28F6-4849-A29D-45F30BF823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3CDEF0-99AC-4C07-8779-54ED4CBCD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070C11-D9E3-4E48-9F88-584356138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16/10/2021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A041B92-5BD5-468A-ABEF-1A64E9694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931DA9-A972-4CDE-A1B9-7F721EC70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57981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7240C8-A045-422B-B727-9F6178ADC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7BAA07-E993-4A28-A445-F00F08464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480F513-5313-4D5A-8C8E-105F98085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6A9F64A-C688-4E45-8184-CA55E345F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ECE552A-77AA-4A1A-98FC-57E52E07E0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1F1C3B6-8E5E-4E95-B885-6A52086B1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16/10/2021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2115EFC-DB27-4CC8-BE51-9DD148E1A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4B70F07-8900-498B-963F-3F389BCE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155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99673E-1B54-4DC0-982F-CDDBAB505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B523A38-AD8C-441F-A39B-BE39EFD9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16/10/2021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E9B3118-1819-4F0A-A0F3-CD72AA8C9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D40B193-48C5-40F3-84B4-D4AC6313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3886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5BF15CA-5665-4301-8A2D-B841EDCD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16/10/2021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135F2B5-C7E2-480C-9188-DDFDFB98F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5304BA-5359-49E3-805F-D5DC5F86E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84279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4884ED-075B-4A22-B81D-D4B089430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5D1FC-8EA2-4B25-BC85-43D2892CA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399921-BCE0-470A-A674-546FBFF47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19DE2C-807B-46E4-8C3F-B98E48C20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16/10/2021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15F6F82-7DDB-4B79-B23C-8636087C8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7577123-3B38-4F72-9246-E04C96EDA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3107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58F10F-DB92-4F50-B8EA-5FC4D4CCD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16E6B7E-9EFD-4583-850B-1DF31978F3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C9515C5-F6C8-4A37-A042-45CB82FB5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DA0D39E-D64F-4E85-81C0-6180A11A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16/10/2021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0C59E9C-2EE5-4DBC-AAFB-56348B65C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F351868-49F2-4539-B794-A2F26B111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25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CA4BC38-6509-4F17-9377-752FF103E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57A73B-DD77-412C-B47E-565C8375C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931BCC-0117-460E-8705-A8FAA5C226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CFB44-A862-479B-BE2C-2441143E5171}" type="datetimeFigureOut">
              <a:rPr lang="es-CO" smtClean="0"/>
              <a:t>16/10/2021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F78089-D269-4340-9344-68415C14F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B1BCF-1F88-45A3-B3AF-B5BDB9BF5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3760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C7883DB-8DB4-3D4C-8462-C538069CA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" y="0"/>
            <a:ext cx="12192000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8735035" y="109262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Ejercicios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C5873EB2-915E-47AD-BFEC-AD56C69AF36E}"/>
              </a:ext>
            </a:extLst>
          </p:cNvPr>
          <p:cNvSpPr txBox="1"/>
          <p:nvPr/>
        </p:nvSpPr>
        <p:spPr>
          <a:xfrm>
            <a:off x="1823638" y="1158783"/>
            <a:ext cx="10116570" cy="4616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tabLst>
                <a:tab pos="-533400" algn="l"/>
              </a:tabLst>
            </a:pPr>
            <a:r>
              <a:rPr lang="es-CO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Logueo</a:t>
            </a: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CO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PanelApp</a:t>
            </a: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lvl="0" algn="just">
              <a:lnSpc>
                <a:spcPct val="150000"/>
              </a:lnSpc>
              <a:tabLst>
                <a:tab pos="-533400" algn="l"/>
              </a:tabLst>
            </a:pP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 acuerdo a una base de datos creada a partir de los formularios de registro, se requiere:</a:t>
            </a:r>
          </a:p>
          <a:p>
            <a:pPr lvl="0" algn="just">
              <a:lnSpc>
                <a:spcPct val="150000"/>
              </a:lnSpc>
              <a:tabLst>
                <a:tab pos="-533400" algn="l"/>
              </a:tabLst>
            </a:pP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Validar existencia de </a:t>
            </a:r>
            <a:r>
              <a:rPr lang="es-CO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usuario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50000"/>
              </a:lnSpc>
              <a:tabLst>
                <a:tab pos="-533400" algn="l"/>
              </a:tabLst>
            </a:pP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Validar que usuario y </a:t>
            </a:r>
            <a:r>
              <a:rPr lang="es-CO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contraseña</a:t>
            </a: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coinciden</a:t>
            </a:r>
          </a:p>
          <a:p>
            <a:pPr lvl="0" algn="just">
              <a:lnSpc>
                <a:spcPct val="150000"/>
              </a:lnSpc>
              <a:tabLst>
                <a:tab pos="-533400" algn="l"/>
              </a:tabLst>
            </a:pP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50000"/>
              </a:lnSpc>
              <a:tabLst>
                <a:tab pos="-533400" algn="l"/>
              </a:tabLst>
            </a:pP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Cuando se termine de ingresar usuario y contraseña, se debe imprimir:</a:t>
            </a:r>
          </a:p>
          <a:p>
            <a:pPr lvl="0" algn="just">
              <a:lnSpc>
                <a:spcPct val="150000"/>
              </a:lnSpc>
              <a:tabLst>
                <a:tab pos="-533400" algn="l"/>
              </a:tabLst>
            </a:pPr>
            <a:endParaRPr lang="es-CO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-533400" algn="l"/>
              </a:tabLst>
            </a:pP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 usuario y un mensaje que diga: "Ingreso exitoso. ¡Le damos la bienvenida</a:t>
            </a:r>
            <a:r>
              <a:rPr lang="es-CO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!“,  si la información es correcta</a:t>
            </a: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-533400" algn="l"/>
              </a:tabLst>
            </a:pP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"El usuario no existe o no coincide la contraseña con el usuario ingresado. Intente de nuevo.“</a:t>
            </a:r>
          </a:p>
          <a:p>
            <a:pPr lvl="0" algn="just">
              <a:lnSpc>
                <a:spcPct val="150000"/>
              </a:lnSpc>
              <a:tabLst>
                <a:tab pos="-533400" algn="l"/>
              </a:tabLst>
            </a:pPr>
            <a:r>
              <a:rPr lang="es-CO" u="sng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</a:t>
            </a:r>
            <a:r>
              <a:rPr lang="es-CO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 la información no es incorrecta</a:t>
            </a: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s-ES" sz="24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32" name="Imagen 31" descr="Imagen que contiene tabla&#10;&#10;Descripción generada automáticamente">
            <a:extLst>
              <a:ext uri="{FF2B5EF4-FFF2-40B4-BE49-F238E27FC236}">
                <a16:creationId xmlns:a16="http://schemas.microsoft.com/office/drawing/2014/main" id="{9666FB7E-3739-4776-9252-D4083AA7E3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92" y="2602608"/>
            <a:ext cx="1412821" cy="158581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0F57797-914C-442E-AF84-827F3FBAC5A8}"/>
              </a:ext>
            </a:extLst>
          </p:cNvPr>
          <p:cNvSpPr txBox="1"/>
          <p:nvPr/>
        </p:nvSpPr>
        <p:spPr>
          <a:xfrm>
            <a:off x="3399370" y="403190"/>
            <a:ext cx="5115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002060"/>
                </a:solidFill>
                <a:latin typeface="Ubuntu" panose="020B0504030602030204" pitchFamily="34" charset="0"/>
              </a:rPr>
              <a:t>             Funciones</a:t>
            </a:r>
          </a:p>
        </p:txBody>
      </p:sp>
    </p:spTree>
    <p:extLst>
      <p:ext uri="{BB962C8B-B14F-4D97-AF65-F5344CB8AC3E}">
        <p14:creationId xmlns:p14="http://schemas.microsoft.com/office/powerpoint/2010/main" val="826535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C7883DB-8DB4-3D4C-8462-C538069CA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09" y="-26013"/>
            <a:ext cx="12192000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8774792" y="308336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709" y="993956"/>
            <a:ext cx="1615833" cy="1608652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37CB8510-1456-4209-BDE3-610691D9007A}"/>
              </a:ext>
            </a:extLst>
          </p:cNvPr>
          <p:cNvSpPr/>
          <p:nvPr/>
        </p:nvSpPr>
        <p:spPr>
          <a:xfrm>
            <a:off x="1001879" y="2414565"/>
            <a:ext cx="2398644" cy="118275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highlight>
                  <a:srgbClr val="FFFF00"/>
                </a:highlight>
              </a:rPr>
              <a:t>Entrada LEER</a:t>
            </a:r>
            <a:endParaRPr lang="es-CO" dirty="0">
              <a:highlight>
                <a:srgbClr val="FFFF00"/>
              </a:highlight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F5283FC5-A3F8-4BD1-B08D-A2D74F74B946}"/>
              </a:ext>
            </a:extLst>
          </p:cNvPr>
          <p:cNvSpPr/>
          <p:nvPr/>
        </p:nvSpPr>
        <p:spPr>
          <a:xfrm>
            <a:off x="4252912" y="2220230"/>
            <a:ext cx="2398644" cy="118275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highlight>
                  <a:srgbClr val="FFFF00"/>
                </a:highlight>
              </a:rPr>
              <a:t>Proceso</a:t>
            </a:r>
            <a:endParaRPr lang="es-CO" dirty="0">
              <a:highlight>
                <a:srgbClr val="FFFF00"/>
              </a:highlight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9D57C48E-8FCF-40A7-BFAF-25B197C538B6}"/>
              </a:ext>
            </a:extLst>
          </p:cNvPr>
          <p:cNvSpPr/>
          <p:nvPr/>
        </p:nvSpPr>
        <p:spPr>
          <a:xfrm>
            <a:off x="7662862" y="2253968"/>
            <a:ext cx="2398644" cy="118275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highlight>
                  <a:srgbClr val="FFFF00"/>
                </a:highlight>
              </a:rPr>
              <a:t>Salida IMPRIMIR</a:t>
            </a:r>
            <a:endParaRPr lang="es-CO" dirty="0">
              <a:highlight>
                <a:srgbClr val="FFFF00"/>
              </a:highlight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2673388" y="1395305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Análisis –&gt; Ejercicio funciones</a:t>
            </a:r>
            <a:endParaRPr lang="es-CO" dirty="0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FEF77F73-10F3-4356-87D0-8C911331600D}"/>
              </a:ext>
            </a:extLst>
          </p:cNvPr>
          <p:cNvSpPr/>
          <p:nvPr/>
        </p:nvSpPr>
        <p:spPr>
          <a:xfrm>
            <a:off x="3400523" y="2921523"/>
            <a:ext cx="868017" cy="269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D8F04D05-3722-438D-98D2-B8FC8B96880F}"/>
              </a:ext>
            </a:extLst>
          </p:cNvPr>
          <p:cNvSpPr/>
          <p:nvPr/>
        </p:nvSpPr>
        <p:spPr>
          <a:xfrm>
            <a:off x="6751873" y="2804037"/>
            <a:ext cx="868017" cy="269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53079AD4-1C8C-4F37-9764-FCA65AF4FA02}"/>
              </a:ext>
            </a:extLst>
          </p:cNvPr>
          <p:cNvSpPr/>
          <p:nvPr/>
        </p:nvSpPr>
        <p:spPr>
          <a:xfrm>
            <a:off x="1001880" y="4628164"/>
            <a:ext cx="2504661" cy="4389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rgbClr val="FFFF00"/>
                </a:solidFill>
              </a:rPr>
              <a:t>Usuario</a:t>
            </a:r>
            <a:endParaRPr lang="es-CO" sz="1400" b="1" dirty="0">
              <a:solidFill>
                <a:srgbClr val="FFFF00"/>
              </a:solidFill>
            </a:endParaRP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384A9958-D5B1-408C-9D87-675E1CDF7DB7}"/>
              </a:ext>
            </a:extLst>
          </p:cNvPr>
          <p:cNvSpPr/>
          <p:nvPr/>
        </p:nvSpPr>
        <p:spPr>
          <a:xfrm>
            <a:off x="8685462" y="4627187"/>
            <a:ext cx="2986492" cy="13272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rgbClr val="FFFF00"/>
                </a:solidFill>
              </a:rPr>
              <a:t>Si la </a:t>
            </a:r>
            <a:r>
              <a:rPr lang="es-ES" sz="1400" b="1" dirty="0" err="1">
                <a:solidFill>
                  <a:srgbClr val="FFFF00"/>
                </a:solidFill>
              </a:rPr>
              <a:t>info</a:t>
            </a:r>
            <a:r>
              <a:rPr lang="es-ES" sz="1400" b="1" dirty="0">
                <a:solidFill>
                  <a:srgbClr val="FFFF00"/>
                </a:solidFill>
              </a:rPr>
              <a:t> NO es correcta, imprime:</a:t>
            </a:r>
            <a:endParaRPr lang="es-CO" sz="1400" b="1" dirty="0">
              <a:solidFill>
                <a:srgbClr val="FFFF00"/>
              </a:solidFill>
            </a:endParaRPr>
          </a:p>
          <a:p>
            <a:pPr algn="ctr"/>
            <a:r>
              <a:rPr lang="es-CO" sz="1400" b="1" dirty="0">
                <a:solidFill>
                  <a:srgbClr val="FFFF00"/>
                </a:solidFill>
              </a:rPr>
              <a:t>- mensaje:</a:t>
            </a:r>
          </a:p>
          <a:p>
            <a:pPr algn="ctr"/>
            <a:r>
              <a:rPr lang="es-CO" sz="1400" b="1" dirty="0">
                <a:solidFill>
                  <a:srgbClr val="FFFF00"/>
                </a:solidFill>
              </a:rPr>
              <a:t>"El usuario no existe o no coincide la contraseña con el usuario ingresado. Intente de nuevo.".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DFEB46EE-47BE-4CD2-90F2-2DCD5EC6B826}"/>
              </a:ext>
            </a:extLst>
          </p:cNvPr>
          <p:cNvCxnSpPr>
            <a:cxnSpLocks/>
          </p:cNvCxnSpPr>
          <p:nvPr/>
        </p:nvCxnSpPr>
        <p:spPr>
          <a:xfrm>
            <a:off x="2299253" y="3597322"/>
            <a:ext cx="0" cy="978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92BDE7AD-30C5-4EF8-9B27-46B84B1EF891}"/>
              </a:ext>
            </a:extLst>
          </p:cNvPr>
          <p:cNvCxnSpPr>
            <a:cxnSpLocks/>
          </p:cNvCxnSpPr>
          <p:nvPr/>
        </p:nvCxnSpPr>
        <p:spPr>
          <a:xfrm>
            <a:off x="5549147" y="3515411"/>
            <a:ext cx="85042" cy="921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D89DA2C6-0516-44D8-BCA0-13BB8C015CFE}"/>
              </a:ext>
            </a:extLst>
          </p:cNvPr>
          <p:cNvCxnSpPr>
            <a:cxnSpLocks/>
          </p:cNvCxnSpPr>
          <p:nvPr/>
        </p:nvCxnSpPr>
        <p:spPr>
          <a:xfrm>
            <a:off x="9041709" y="4376659"/>
            <a:ext cx="157375" cy="172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129DE7C-B9FA-4A94-943A-D94F59395848}"/>
              </a:ext>
            </a:extLst>
          </p:cNvPr>
          <p:cNvSpPr txBox="1"/>
          <p:nvPr/>
        </p:nvSpPr>
        <p:spPr>
          <a:xfrm>
            <a:off x="3399370" y="403190"/>
            <a:ext cx="5115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002060"/>
                </a:solidFill>
                <a:latin typeface="Ubuntu" panose="020B0504030602030204" pitchFamily="34" charset="0"/>
              </a:rPr>
              <a:t>Funciones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DCCA69F8-43E3-4014-AC3D-66F6F79481C5}"/>
              </a:ext>
            </a:extLst>
          </p:cNvPr>
          <p:cNvSpPr/>
          <p:nvPr/>
        </p:nvSpPr>
        <p:spPr>
          <a:xfrm>
            <a:off x="494368" y="4660704"/>
            <a:ext cx="420191" cy="373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  <a:endParaRPr lang="es-CO" dirty="0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E5A0D506-CB96-4924-AD6F-9956F3962FC5}"/>
              </a:ext>
            </a:extLst>
          </p:cNvPr>
          <p:cNvSpPr/>
          <p:nvPr/>
        </p:nvSpPr>
        <p:spPr>
          <a:xfrm>
            <a:off x="3998221" y="4548923"/>
            <a:ext cx="3677053" cy="16883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bg1"/>
                </a:solidFill>
              </a:rPr>
              <a:t>Ciclo </a:t>
            </a:r>
            <a:r>
              <a:rPr lang="es-ES" sz="1400" b="1" dirty="0" err="1">
                <a:solidFill>
                  <a:schemeClr val="bg1"/>
                </a:solidFill>
              </a:rPr>
              <a:t>for</a:t>
            </a:r>
            <a:r>
              <a:rPr lang="es-ES" sz="1400" b="1" dirty="0">
                <a:solidFill>
                  <a:schemeClr val="bg1"/>
                </a:solidFill>
              </a:rPr>
              <a:t>: lectura lista de datos de usuarios y contraseñas para validar ingreso de usuario</a:t>
            </a:r>
            <a:br>
              <a:rPr lang="es-ES" sz="1400" b="1" dirty="0">
                <a:solidFill>
                  <a:schemeClr val="bg1"/>
                </a:solidFill>
              </a:rPr>
            </a:br>
            <a:r>
              <a:rPr lang="es-ES" sz="1400" b="1" dirty="0">
                <a:solidFill>
                  <a:schemeClr val="bg1"/>
                </a:solidFill>
              </a:rPr>
              <a:t>Condicional simple=&gt; usuario y contraseña coinciden con los datos de la lista ?</a:t>
            </a:r>
          </a:p>
          <a:p>
            <a:pPr algn="ctr"/>
            <a:r>
              <a:rPr lang="es-ES" sz="1400" b="1" dirty="0">
                <a:solidFill>
                  <a:schemeClr val="bg1"/>
                </a:solidFill>
              </a:rPr>
              <a:t>Si la </a:t>
            </a:r>
            <a:r>
              <a:rPr lang="es-ES" sz="1400" b="1" dirty="0" err="1">
                <a:solidFill>
                  <a:schemeClr val="bg1"/>
                </a:solidFill>
              </a:rPr>
              <a:t>info</a:t>
            </a:r>
            <a:r>
              <a:rPr lang="es-ES" sz="1400" b="1" dirty="0">
                <a:solidFill>
                  <a:schemeClr val="bg1"/>
                </a:solidFill>
              </a:rPr>
              <a:t> no es correcta, el ciclo vuelve al paso uno.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082748B6-882F-44C4-A6DC-147BD193B090}"/>
              </a:ext>
            </a:extLst>
          </p:cNvPr>
          <p:cNvSpPr/>
          <p:nvPr/>
        </p:nvSpPr>
        <p:spPr>
          <a:xfrm>
            <a:off x="8222979" y="3478149"/>
            <a:ext cx="3677053" cy="11237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rgbClr val="FFFF00"/>
                </a:solidFill>
              </a:rPr>
              <a:t>Si la </a:t>
            </a:r>
            <a:r>
              <a:rPr lang="es-ES" sz="1400" b="1" dirty="0" err="1">
                <a:solidFill>
                  <a:srgbClr val="FFFF00"/>
                </a:solidFill>
              </a:rPr>
              <a:t>info</a:t>
            </a:r>
            <a:r>
              <a:rPr lang="es-ES" sz="1400" b="1" dirty="0">
                <a:solidFill>
                  <a:srgbClr val="FFFF00"/>
                </a:solidFill>
              </a:rPr>
              <a:t> es correcta, imprime:</a:t>
            </a:r>
          </a:p>
          <a:p>
            <a:pPr algn="ctr"/>
            <a:r>
              <a:rPr lang="es-CO" sz="1400" b="1" dirty="0">
                <a:solidFill>
                  <a:srgbClr val="FFFF00"/>
                </a:solidFill>
              </a:rPr>
              <a:t>- usuario </a:t>
            </a:r>
          </a:p>
          <a:p>
            <a:pPr algn="ctr"/>
            <a:r>
              <a:rPr lang="es-CO" sz="1400" b="1" dirty="0">
                <a:solidFill>
                  <a:srgbClr val="FFFF00"/>
                </a:solidFill>
              </a:rPr>
              <a:t>- un mensaje que diga: </a:t>
            </a:r>
          </a:p>
          <a:p>
            <a:pPr algn="ctr"/>
            <a:r>
              <a:rPr lang="es-CO" sz="1400" b="1" dirty="0">
                <a:solidFill>
                  <a:srgbClr val="FFFF00"/>
                </a:solidFill>
              </a:rPr>
              <a:t>"Ingreso exitoso. ¡Le damos la bienvenida!".</a:t>
            </a:r>
            <a:endParaRPr lang="es-ES" sz="1400" b="1" dirty="0">
              <a:solidFill>
                <a:srgbClr val="FFFF00"/>
              </a:solidFill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32C04301-FAB7-4AA7-98AC-C72378EC8E16}"/>
              </a:ext>
            </a:extLst>
          </p:cNvPr>
          <p:cNvSpPr/>
          <p:nvPr/>
        </p:nvSpPr>
        <p:spPr>
          <a:xfrm>
            <a:off x="494368" y="5275469"/>
            <a:ext cx="420191" cy="373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  <a:endParaRPr lang="es-CO" dirty="0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1C391C15-5F77-4DEA-A206-FA05F259C118}"/>
              </a:ext>
            </a:extLst>
          </p:cNvPr>
          <p:cNvSpPr/>
          <p:nvPr/>
        </p:nvSpPr>
        <p:spPr>
          <a:xfrm>
            <a:off x="494367" y="5888719"/>
            <a:ext cx="420191" cy="373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  <a:endParaRPr lang="es-CO" dirty="0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7A38D43F-0E9E-4B46-8751-1C111713BD4F}"/>
              </a:ext>
            </a:extLst>
          </p:cNvPr>
          <p:cNvSpPr/>
          <p:nvPr/>
        </p:nvSpPr>
        <p:spPr>
          <a:xfrm>
            <a:off x="4630830" y="4131039"/>
            <a:ext cx="420191" cy="373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4</a:t>
            </a:r>
            <a:endParaRPr lang="es-CO" dirty="0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5182E8C9-36E8-49E8-ABBA-07310A9EDF81}"/>
              </a:ext>
            </a:extLst>
          </p:cNvPr>
          <p:cNvSpPr/>
          <p:nvPr/>
        </p:nvSpPr>
        <p:spPr>
          <a:xfrm>
            <a:off x="11928544" y="3760032"/>
            <a:ext cx="420191" cy="3485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5</a:t>
            </a:r>
            <a:endParaRPr lang="es-CO" dirty="0"/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D9198925-BC74-4298-BCCC-DD4F0FBBB125}"/>
              </a:ext>
            </a:extLst>
          </p:cNvPr>
          <p:cNvSpPr/>
          <p:nvPr/>
        </p:nvSpPr>
        <p:spPr>
          <a:xfrm>
            <a:off x="1001879" y="5275469"/>
            <a:ext cx="2504661" cy="4389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b="1" dirty="0">
                <a:solidFill>
                  <a:srgbClr val="FFFF00"/>
                </a:solidFill>
              </a:rPr>
              <a:t>Contraseña</a:t>
            </a: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00011DFF-1A34-4725-A67F-AA6D4A53B03E}"/>
              </a:ext>
            </a:extLst>
          </p:cNvPr>
          <p:cNvSpPr/>
          <p:nvPr/>
        </p:nvSpPr>
        <p:spPr>
          <a:xfrm>
            <a:off x="11733138" y="5196195"/>
            <a:ext cx="420191" cy="373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5</a:t>
            </a:r>
            <a:endParaRPr lang="es-CO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41B4054-1A27-4A06-A0E8-D20A19DC785C}"/>
              </a:ext>
            </a:extLst>
          </p:cNvPr>
          <p:cNvSpPr/>
          <p:nvPr/>
        </p:nvSpPr>
        <p:spPr>
          <a:xfrm>
            <a:off x="980819" y="5888719"/>
            <a:ext cx="2636867" cy="34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Evento clic “Iniciar sesión”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71B77592-A1DD-4E19-924F-A01A985F53E9}"/>
              </a:ext>
            </a:extLst>
          </p:cNvPr>
          <p:cNvCxnSpPr>
            <a:cxnSpLocks/>
          </p:cNvCxnSpPr>
          <p:nvPr/>
        </p:nvCxnSpPr>
        <p:spPr>
          <a:xfrm flipV="1">
            <a:off x="7686505" y="4601927"/>
            <a:ext cx="637363" cy="53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FA436257-D19D-4674-9FFF-20B44E9EBF6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686505" y="5290800"/>
            <a:ext cx="998957" cy="250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11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C7883DB-8DB4-3D4C-8462-C538069CA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7118"/>
            <a:ext cx="12192000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8774792" y="308336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709" y="993956"/>
            <a:ext cx="1615833" cy="1608652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2716696" y="1312496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Modularidad</a:t>
            </a:r>
            <a:endParaRPr lang="es-CO" dirty="0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FEF77F73-10F3-4356-87D0-8C911331600D}"/>
              </a:ext>
            </a:extLst>
          </p:cNvPr>
          <p:cNvSpPr/>
          <p:nvPr/>
        </p:nvSpPr>
        <p:spPr>
          <a:xfrm>
            <a:off x="2613372" y="3552982"/>
            <a:ext cx="868017" cy="269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D8F04D05-3722-438D-98D2-B8FC8B96880F}"/>
              </a:ext>
            </a:extLst>
          </p:cNvPr>
          <p:cNvSpPr/>
          <p:nvPr/>
        </p:nvSpPr>
        <p:spPr>
          <a:xfrm>
            <a:off x="7185682" y="3630142"/>
            <a:ext cx="868017" cy="269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53079AD4-1C8C-4F37-9764-FCA65AF4FA02}"/>
              </a:ext>
            </a:extLst>
          </p:cNvPr>
          <p:cNvSpPr/>
          <p:nvPr/>
        </p:nvSpPr>
        <p:spPr>
          <a:xfrm>
            <a:off x="725862" y="3340003"/>
            <a:ext cx="1629810" cy="7695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rgbClr val="FFFF00"/>
                </a:solidFill>
              </a:rPr>
              <a:t> usuario</a:t>
            </a:r>
          </a:p>
          <a:p>
            <a:pPr algn="ctr"/>
            <a:r>
              <a:rPr lang="es-ES" sz="1400" b="1" dirty="0">
                <a:solidFill>
                  <a:srgbClr val="FFFF00"/>
                </a:solidFill>
              </a:rPr>
              <a:t>contraseña</a:t>
            </a:r>
          </a:p>
          <a:p>
            <a:pPr algn="ctr"/>
            <a:endParaRPr lang="es-ES" sz="1400" b="1" dirty="0">
              <a:solidFill>
                <a:srgbClr val="FFFF00"/>
              </a:solidFill>
            </a:endParaRP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384A9958-D5B1-408C-9D87-675E1CDF7DB7}"/>
              </a:ext>
            </a:extLst>
          </p:cNvPr>
          <p:cNvSpPr/>
          <p:nvPr/>
        </p:nvSpPr>
        <p:spPr>
          <a:xfrm>
            <a:off x="3998334" y="2741538"/>
            <a:ext cx="2986492" cy="20476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rgbClr val="FFFF00"/>
                </a:solidFill>
              </a:rPr>
              <a:t>MODULO (FUNCION)</a:t>
            </a:r>
          </a:p>
          <a:p>
            <a:pPr algn="ctr"/>
            <a:r>
              <a:rPr lang="es-ES" sz="1400" b="1" dirty="0" err="1">
                <a:solidFill>
                  <a:srgbClr val="FFFF00"/>
                </a:solidFill>
              </a:rPr>
              <a:t>validacion</a:t>
            </a:r>
            <a:r>
              <a:rPr lang="es-ES" sz="1400" b="1" dirty="0">
                <a:solidFill>
                  <a:srgbClr val="FFFF00"/>
                </a:solidFill>
              </a:rPr>
              <a:t>()</a:t>
            </a:r>
          </a:p>
          <a:p>
            <a:pPr algn="ctr"/>
            <a:endParaRPr lang="es-ES" sz="1400" b="1" dirty="0">
              <a:solidFill>
                <a:srgbClr val="FFFF00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es-ES" sz="1400" b="1" dirty="0">
                <a:solidFill>
                  <a:srgbClr val="FFFF00"/>
                </a:solidFill>
              </a:rPr>
              <a:t>Usuario y contraseña son iguales a la </a:t>
            </a:r>
            <a:r>
              <a:rPr lang="es-ES" sz="1400" b="1" dirty="0" err="1">
                <a:solidFill>
                  <a:srgbClr val="FFFF00"/>
                </a:solidFill>
              </a:rPr>
              <a:t>info</a:t>
            </a:r>
            <a:r>
              <a:rPr lang="es-ES" sz="1400" b="1" dirty="0">
                <a:solidFill>
                  <a:srgbClr val="FFFF00"/>
                </a:solidFill>
              </a:rPr>
              <a:t> de la base de datos?</a:t>
            </a:r>
          </a:p>
          <a:p>
            <a:pPr algn="ctr"/>
            <a:r>
              <a:rPr lang="es-ES" sz="1400" b="1" dirty="0">
                <a:solidFill>
                  <a:srgbClr val="FFFF00"/>
                </a:solidFill>
              </a:rPr>
              <a:t> </a:t>
            </a:r>
          </a:p>
          <a:p>
            <a:pPr algn="ctr"/>
            <a:r>
              <a:rPr lang="es-ES" sz="1400" b="1" dirty="0">
                <a:solidFill>
                  <a:srgbClr val="FFFF00"/>
                </a:solidFill>
              </a:rPr>
              <a:t> 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92BDE7AD-30C5-4EF8-9B27-46B84B1EF891}"/>
              </a:ext>
            </a:extLst>
          </p:cNvPr>
          <p:cNvCxnSpPr>
            <a:cxnSpLocks/>
          </p:cNvCxnSpPr>
          <p:nvPr/>
        </p:nvCxnSpPr>
        <p:spPr>
          <a:xfrm>
            <a:off x="5605670" y="4328965"/>
            <a:ext cx="192015" cy="148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129DE7C-B9FA-4A94-943A-D94F59395848}"/>
              </a:ext>
            </a:extLst>
          </p:cNvPr>
          <p:cNvSpPr txBox="1"/>
          <p:nvPr/>
        </p:nvSpPr>
        <p:spPr>
          <a:xfrm>
            <a:off x="3399370" y="403190"/>
            <a:ext cx="5115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002060"/>
                </a:solidFill>
                <a:latin typeface="Ubuntu" panose="020B0504030602030204" pitchFamily="34" charset="0"/>
              </a:rPr>
              <a:t>Funciones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082748B6-882F-44C4-A6DC-147BD193B090}"/>
              </a:ext>
            </a:extLst>
          </p:cNvPr>
          <p:cNvSpPr/>
          <p:nvPr/>
        </p:nvSpPr>
        <p:spPr>
          <a:xfrm>
            <a:off x="8412417" y="3340003"/>
            <a:ext cx="2015356" cy="7695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b="1" dirty="0">
                <a:solidFill>
                  <a:srgbClr val="FFFF00"/>
                </a:solidFill>
              </a:rPr>
              <a:t>Variable booleana true o false, si la </a:t>
            </a:r>
            <a:r>
              <a:rPr lang="es-CO" sz="1400" b="1" dirty="0" err="1">
                <a:solidFill>
                  <a:srgbClr val="FFFF00"/>
                </a:solidFill>
              </a:rPr>
              <a:t>info</a:t>
            </a:r>
            <a:r>
              <a:rPr lang="es-CO" sz="1400" b="1" dirty="0">
                <a:solidFill>
                  <a:srgbClr val="FFFF00"/>
                </a:solidFill>
              </a:rPr>
              <a:t> es correcta o no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C24BB65-AA01-40DF-BF9C-F8A9A2B879B4}"/>
              </a:ext>
            </a:extLst>
          </p:cNvPr>
          <p:cNvSpPr txBox="1"/>
          <p:nvPr/>
        </p:nvSpPr>
        <p:spPr>
          <a:xfrm>
            <a:off x="661988" y="2855998"/>
            <a:ext cx="2385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Parámetros de entrada</a:t>
            </a:r>
            <a:endParaRPr lang="es-CO" sz="14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562719F-D7A5-47BE-8C95-F9D602E5D8FC}"/>
              </a:ext>
            </a:extLst>
          </p:cNvPr>
          <p:cNvSpPr txBox="1"/>
          <p:nvPr/>
        </p:nvSpPr>
        <p:spPr>
          <a:xfrm>
            <a:off x="8412417" y="2889915"/>
            <a:ext cx="2385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Parámetros de salida</a:t>
            </a:r>
            <a:endParaRPr lang="es-CO" sz="14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3E5A382-59B4-4A9E-A1D7-4F613C8F8A68}"/>
              </a:ext>
            </a:extLst>
          </p:cNvPr>
          <p:cNvSpPr txBox="1"/>
          <p:nvPr/>
        </p:nvSpPr>
        <p:spPr>
          <a:xfrm>
            <a:off x="7961960" y="4160473"/>
            <a:ext cx="3469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FF0000"/>
                </a:solidFill>
              </a:rPr>
              <a:t>FUNCIÓN retorna o regresa un solo valor</a:t>
            </a:r>
            <a:endParaRPr lang="es-CO" sz="1400" b="1" dirty="0">
              <a:solidFill>
                <a:srgbClr val="FF0000"/>
              </a:solidFill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08B6EF3F-FDF6-4B79-80B0-05CB94C18082}"/>
              </a:ext>
            </a:extLst>
          </p:cNvPr>
          <p:cNvSpPr/>
          <p:nvPr/>
        </p:nvSpPr>
        <p:spPr>
          <a:xfrm>
            <a:off x="4676759" y="4951102"/>
            <a:ext cx="420191" cy="373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4</a:t>
            </a:r>
            <a:endParaRPr lang="es-CO" dirty="0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7A0CE309-C5D8-4BFD-AFBF-CD35A263C9A5}"/>
              </a:ext>
            </a:extLst>
          </p:cNvPr>
          <p:cNvSpPr/>
          <p:nvPr/>
        </p:nvSpPr>
        <p:spPr>
          <a:xfrm>
            <a:off x="5491581" y="4959143"/>
            <a:ext cx="420191" cy="373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5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85908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institucional versión 1" id="{F3C07190-F706-40B0-AEF3-D2B6027D0964}" vid="{99726FCE-C218-418C-A1EE-4FAB13676F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5982</TotalTime>
  <Words>283</Words>
  <Application>Microsoft Office PowerPoint</Application>
  <PresentationFormat>Panorámica</PresentationFormat>
  <Paragraphs>53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8" baseType="lpstr">
      <vt:lpstr>Ubuntu</vt:lpstr>
      <vt:lpstr>Calibri</vt:lpstr>
      <vt:lpstr>Arial</vt:lpstr>
      <vt:lpstr>Calibri Light</vt:lpstr>
      <vt:lpstr>Tema de Office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Diego Rojas</cp:lastModifiedBy>
  <cp:revision>502</cp:revision>
  <dcterms:created xsi:type="dcterms:W3CDTF">2021-04-09T17:18:33Z</dcterms:created>
  <dcterms:modified xsi:type="dcterms:W3CDTF">2021-10-16T21:38:09Z</dcterms:modified>
</cp:coreProperties>
</file>